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Quicksan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icksan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Quicksan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428fc27b2_1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428fc27b2_1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428fc27b2_1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428fc27b2_1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428fc27b2_10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428fc27b2_1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428fc27b2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428fc27b2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428fc27b2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428fc27b2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428fc27b2_0_20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428fc27b2_0_20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428fc27b2_0_20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428fc27b2_0_20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428fc27b2_1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428fc27b2_1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428fc27b2_0_20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428fc27b2_0_2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428fc27b2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428fc27b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428fc27b2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428fc27b2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428fc27b2_1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428fc27b2_1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428fc27b2_1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428fc27b2_1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14355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drive.google.com/file/d/1DCjiMIeEFBJKC4jGGDu8SZaOFh1y_t6g/view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hyperlink" Target="http://drive.google.com/file/d/12ohTtdCl-AGy6cM6lhhxAdSolMS6JYuR/view" TargetMode="External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hyperlink" Target="http://drive.google.com/file/d/1ZqNHWxhqQ6QsPJ_3R-cGb6Oth24D9wh4/view" TargetMode="External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lUCwrLrvnr4kaHpcykr9s3YBFy2aAE_j/view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0gW4S-P6PpQ3fGCbgPCp-jvWgP3nYhgA/view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10" Type="http://schemas.openxmlformats.org/officeDocument/2006/relationships/image" Target="../media/image1.png"/><Relationship Id="rId9" Type="http://schemas.openxmlformats.org/officeDocument/2006/relationships/hyperlink" Target="http://drive.google.com/file/d/1aQX76HzO0cRExim-3lTaZBcwmbtOXxNw/view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hyperlink" Target="http://drive.google.com/file/d/1Qz-J-MH9X2VAV51Y5oha9YEMquRqjAJM/view" TargetMode="External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aPmY2_qxpJJ9GvoW9GyCtU_jrx1r7k-J/view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cUKeMQaAT06bj0HcGOnOaiRADFLtZ2Yl/view" TargetMode="External"/><Relationship Id="rId4" Type="http://schemas.openxmlformats.org/officeDocument/2006/relationships/image" Target="../media/image4.jpg"/><Relationship Id="rId5" Type="http://schemas.openxmlformats.org/officeDocument/2006/relationships/hyperlink" Target="http://drive.google.com/file/d/1AiSqkeAwXZQMF6HCyDm79sOjfYxJ3mZv/view" TargetMode="External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hyperlink" Target="http://drive.google.com/file/d/1gFLA-06O1FPcbVuISRM-jqEpR1H2yuOa/view" TargetMode="External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hyperlink" Target="http://drive.google.com/file/d/1t25MU7bmaL9biUzwhkPi-1wDYA30zBnn/view" TargetMode="External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hyperlink" Target="http://drive.google.com/file/d/1ZJTxygucgWajeipsGyMc9fR4u9PkxEIu/view" TargetMode="External"/><Relationship Id="rId7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hyperlink" Target="http://drive.google.com/file/d/1XWR36ebTIXrNJBGlK7rxPRC35VVuJyBi/view" TargetMode="External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431975"/>
            <a:ext cx="8520600" cy="1285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Device Status LED Display for Library Tech Lending</a:t>
            </a:r>
            <a:endParaRPr sz="3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1754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</a:t>
            </a: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ddec20_02</a:t>
            </a:r>
            <a:endParaRPr sz="1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>
            <a:off x="0" y="1858825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8FC3CD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7" name="Google Shape;57;p13" title="ZoeIntroductionInitial(FinalPresentation)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150" y="44365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New Design: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475" y="1716425"/>
            <a:ext cx="3889799" cy="295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6625" y="1716425"/>
            <a:ext cx="4760827" cy="295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/>
          <p:nvPr/>
        </p:nvSpPr>
        <p:spPr>
          <a:xfrm>
            <a:off x="3733650" y="4675700"/>
            <a:ext cx="30000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Figure 6: New Design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265500" y="320350"/>
            <a:ext cx="4045200" cy="197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How the new design fixes issues: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3" name="Google Shape;153;p23"/>
          <p:cNvSpPr txBox="1"/>
          <p:nvPr>
            <p:ph idx="1" type="subTitle"/>
          </p:nvPr>
        </p:nvSpPr>
        <p:spPr>
          <a:xfrm>
            <a:off x="265500" y="2425275"/>
            <a:ext cx="4045200" cy="22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</a:pPr>
            <a:r>
              <a:rPr lang="en"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The labels can go in several orientations, vertical, horizontal, or diagonal.</a:t>
            </a:r>
            <a:endParaRPr sz="1800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</a:pPr>
            <a:r>
              <a:rPr lang="en"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This design can only be mounted and oriented, in one way.</a:t>
            </a:r>
            <a:endParaRPr sz="1800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970014"/>
            <a:ext cx="4572001" cy="320346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 txBox="1"/>
          <p:nvPr/>
        </p:nvSpPr>
        <p:spPr>
          <a:xfrm>
            <a:off x="5917475" y="4261000"/>
            <a:ext cx="21738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56" name="Google Shape;156;p23" title="Slide6-10_John number3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31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type="title"/>
          </p:nvPr>
        </p:nvSpPr>
        <p:spPr>
          <a:xfrm>
            <a:off x="311700" y="279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New Design Schematics: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62" name="Google Shape;1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9762" y="852000"/>
            <a:ext cx="6307425" cy="40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 title="slide6-10-john-number4_yYL3vbQq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004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type="title"/>
          </p:nvPr>
        </p:nvSpPr>
        <p:spPr>
          <a:xfrm>
            <a:off x="311700" y="474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What’s next (Hardware)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9" name="Google Shape;16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-"/>
            </a:pPr>
            <a:r>
              <a:rPr lang="en"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Further Development on </a:t>
            </a:r>
            <a:r>
              <a:rPr lang="en"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Mounting Solution</a:t>
            </a:r>
            <a:endParaRPr sz="16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icksand"/>
              <a:buChar char="-"/>
            </a:pPr>
            <a:r>
              <a:rPr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Manufacture housing prototype</a:t>
            </a:r>
            <a:endParaRPr sz="1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icksand"/>
              <a:buChar char="-"/>
            </a:pPr>
            <a:r>
              <a:rPr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Rack Module</a:t>
            </a:r>
            <a:endParaRPr sz="1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icksand"/>
              <a:buChar char="-"/>
            </a:pPr>
            <a:r>
              <a:rPr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Bagged Item Module</a:t>
            </a:r>
            <a:endParaRPr sz="1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-"/>
            </a:pPr>
            <a:r>
              <a:rPr lang="en"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Manufacture Printed Circuit Board for Housing Hardware Components</a:t>
            </a:r>
            <a:endParaRPr sz="16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icksand"/>
              <a:buChar char="-"/>
            </a:pPr>
            <a:r>
              <a:rPr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PCB design using Autodesk Eagle has begun</a:t>
            </a:r>
            <a:endParaRPr sz="1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icksand"/>
              <a:buChar char="-"/>
            </a:pPr>
            <a:r>
              <a:rPr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Aiming for early PCB manufacturing tests near the beginning of the fall semester</a:t>
            </a:r>
            <a:endParaRPr sz="1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-"/>
            </a:pPr>
            <a:r>
              <a:rPr lang="en"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Change LED driver input method to SPI (Serial Peripheral Interface) from manually clocked pins</a:t>
            </a:r>
            <a:endParaRPr sz="16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icksand"/>
              <a:buChar char="-"/>
            </a:pPr>
            <a:r>
              <a:rPr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This switch will allow much quicker updating of the shift register values</a:t>
            </a:r>
            <a:endParaRPr sz="1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icksand"/>
              <a:buChar char="-"/>
            </a:pPr>
            <a:r>
              <a:rPr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Will free up CPU load by making use of on board SPI hardware on Raspberry Pi</a:t>
            </a:r>
            <a:endParaRPr sz="1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-"/>
            </a:pPr>
            <a:r>
              <a:rPr lang="en"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Research alternative LED options</a:t>
            </a:r>
            <a:endParaRPr sz="16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icksand"/>
              <a:buChar char="-"/>
            </a:pPr>
            <a:r>
              <a:rPr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More aesthetically pleasing LEDs for final construction</a:t>
            </a:r>
            <a:endParaRPr sz="1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70" name="Google Shape;170;p25" title="HardwareWhatsNext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721275"/>
            <a:ext cx="269825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title"/>
          </p:nvPr>
        </p:nvSpPr>
        <p:spPr>
          <a:xfrm>
            <a:off x="311700" y="474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What’s next (Software)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6" name="Google Shape;17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Quicksand"/>
              <a:buChar char="–"/>
            </a:pPr>
            <a:r>
              <a:rPr lang="en" sz="1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Get admin interface operational + added functionality</a:t>
            </a:r>
            <a:endParaRPr sz="1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Quicksand"/>
              <a:buChar char="○"/>
            </a:pPr>
            <a:r>
              <a:rPr lang="en" sz="1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User option to blink Pi LEDs as a connection check</a:t>
            </a:r>
            <a:endParaRPr sz="1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Quicksand"/>
              <a:buChar char="○"/>
            </a:pPr>
            <a:r>
              <a:rPr lang="en" sz="1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View Logs from Pis</a:t>
            </a:r>
            <a:endParaRPr sz="1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Quicksand"/>
              <a:buChar char="–"/>
            </a:pPr>
            <a:r>
              <a:rPr lang="en" sz="1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Fix bugs</a:t>
            </a:r>
            <a:endParaRPr sz="1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Quicksand"/>
              <a:buChar char="○"/>
            </a:pPr>
            <a:r>
              <a:rPr lang="en" sz="1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Fix Bugs showing up in Health checks</a:t>
            </a:r>
            <a:endParaRPr sz="1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Quicksand"/>
              <a:buChar char="–"/>
            </a:pPr>
            <a:r>
              <a:rPr lang="en" sz="1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Optimize libcal api</a:t>
            </a:r>
            <a:endParaRPr sz="1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Quicksand"/>
              <a:buChar char="○"/>
            </a:pPr>
            <a:r>
              <a:rPr lang="en" sz="1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Improve data fetching through multithreading</a:t>
            </a:r>
            <a:endParaRPr sz="1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Quicksand"/>
              <a:buChar char="–"/>
            </a:pPr>
            <a:r>
              <a:rPr lang="en" sz="1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Build </a:t>
            </a:r>
            <a:r>
              <a:rPr lang="en" sz="1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raspberry</a:t>
            </a:r>
            <a:r>
              <a:rPr lang="en" sz="1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pi image</a:t>
            </a:r>
            <a:endParaRPr sz="1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Quicksand"/>
              <a:buChar char="○"/>
            </a:pPr>
            <a:r>
              <a:rPr lang="en" sz="1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Install Rack Pi software on each Pi-Zero</a:t>
            </a:r>
            <a:endParaRPr sz="1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Quicksand"/>
              <a:buChar char="–"/>
            </a:pPr>
            <a:r>
              <a:rPr lang="en" sz="1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Documentation</a:t>
            </a:r>
            <a:endParaRPr sz="1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Quicksand"/>
              <a:buChar char="○"/>
            </a:pPr>
            <a:r>
              <a:rPr lang="en" sz="1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Refine Code documentation and expand GitLab Wiki</a:t>
            </a:r>
            <a:endParaRPr sz="1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Quicksand"/>
              <a:buChar char="○"/>
            </a:pPr>
            <a:r>
              <a:rPr lang="en" sz="1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Create installation guide for Tech Lending employees</a:t>
            </a:r>
            <a:endParaRPr sz="1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77" name="Google Shape;177;p26" title="SoftwareWhatsNext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721275"/>
            <a:ext cx="269825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125" y="802715"/>
            <a:ext cx="1237050" cy="12284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783175" y="841415"/>
            <a:ext cx="22932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Aaron Thune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Computer Engineering</a:t>
            </a:r>
            <a:endParaRPr sz="1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313" y="2241452"/>
            <a:ext cx="1232663" cy="122847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1783175" y="2241440"/>
            <a:ext cx="22932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Camden Thomas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Software Engineering</a:t>
            </a:r>
            <a:endParaRPr sz="1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325" y="3680193"/>
            <a:ext cx="1232650" cy="122837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7165950" y="1792425"/>
            <a:ext cx="55266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1783175" y="3680127"/>
            <a:ext cx="22932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Farouk Al-Obaidi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Software Engineering</a:t>
            </a:r>
            <a:endParaRPr sz="1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7750" y="822075"/>
            <a:ext cx="1173475" cy="118977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6445225" y="802702"/>
            <a:ext cx="22932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John Wagner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Computer Engineering</a:t>
            </a:r>
            <a:endParaRPr sz="1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95975" y="2241425"/>
            <a:ext cx="1237051" cy="12285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6512400" y="2241440"/>
            <a:ext cx="22932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Ryan Ray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Software Engineering</a:t>
            </a:r>
            <a:endParaRPr sz="1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19375" y="3663213"/>
            <a:ext cx="1249249" cy="126232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6512400" y="3663215"/>
            <a:ext cx="22932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Zoe Sanders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Software Engineering</a:t>
            </a:r>
            <a:endParaRPr sz="1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3531000" y="68700"/>
            <a:ext cx="2082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The Team</a:t>
            </a:r>
            <a:endParaRPr sz="3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76" name="Google Shape;76;p14" title="combined.mp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5325" y="1352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11700" y="148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Project Overview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5375" y="326275"/>
            <a:ext cx="1966923" cy="282030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0" y="666475"/>
            <a:ext cx="6865500" cy="42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-"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Parks Library Tech Lending Center lends over 200 devices to ISU student body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-"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Devices displayed on racks as well as hung in bags on bars for employees to easily access.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-"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Employees need way to know what the status of each device is (i.e., Checked Out, Overdue, etc).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ᐧ"/>
            </a:pPr>
            <a:r>
              <a:rPr lang="en" u="sng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Current System</a:t>
            </a: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: Colored stickers to label status. Labels have to be manually replaced when statuses change.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ᐧ"/>
            </a:pPr>
            <a:r>
              <a:rPr lang="en" u="sng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Proposed new system</a:t>
            </a: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: Color-changing LEDs corresponding to each device.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-"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Given the proposed system, our team set out to create a scalable and user-friendly LED Status Display system for device racks and bars that... 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ᐧ"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Updates automatically with changes to device status.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ᐧ"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Has a web-interface for adding new racks, bars and individual devices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4">
            <a:alphaModFix/>
          </a:blip>
          <a:srcRect b="-4930" l="0" r="0" t="4930"/>
          <a:stretch/>
        </p:blipFill>
        <p:spPr>
          <a:xfrm>
            <a:off x="6865375" y="3403275"/>
            <a:ext cx="1966920" cy="147519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6846075" y="3089000"/>
            <a:ext cx="20055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D9D9D9"/>
                </a:solidFill>
                <a:latin typeface="Quicksand"/>
                <a:ea typeface="Quicksand"/>
                <a:cs typeface="Quicksand"/>
                <a:sym typeface="Quicksand"/>
              </a:rPr>
              <a:t>Figure 1: Devices on Racks</a:t>
            </a:r>
            <a:endParaRPr i="1" sz="1000">
              <a:solidFill>
                <a:srgbClr val="D9D9D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6692637" y="4766475"/>
            <a:ext cx="23124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D9D9D9"/>
                </a:solidFill>
                <a:latin typeface="Quicksand"/>
                <a:ea typeface="Quicksand"/>
                <a:cs typeface="Quicksand"/>
                <a:sym typeface="Quicksand"/>
              </a:rPr>
              <a:t>Figure 2: Bagged devices on Bars</a:t>
            </a:r>
            <a:endParaRPr i="1" sz="1000">
              <a:solidFill>
                <a:srgbClr val="D9D9D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87" name="Google Shape;87;p15" title="ProjectOverviewZoe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9100" y="2059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311700" y="148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Demo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93" name="Google Shape;93;p16" title="LibCalHardwareDemo_VidAndVoiceover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8375" y="720900"/>
            <a:ext cx="5767250" cy="38389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177625" y="2127744"/>
            <a:ext cx="1339500" cy="8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Sorry for the LED webcam quality!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311700" y="148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Demo 2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00" name="Google Shape;100;p17" title="demo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3175" y="785575"/>
            <a:ext cx="5277650" cy="395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 title="demo2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8733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311700" y="474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Software </a:t>
            </a: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Architecture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2300" y="1046750"/>
            <a:ext cx="6761149" cy="33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 title="farouk and rayan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269825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3577875" y="4477675"/>
            <a:ext cx="25833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Figure 3: Software Architecture</a:t>
            </a:r>
            <a:endParaRPr i="1"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311700" y="474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Hardware</a:t>
            </a: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Architecture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311700" y="1152475"/>
            <a:ext cx="5253600" cy="37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Quicksand"/>
              <a:buChar char="●"/>
            </a:pPr>
            <a:r>
              <a:rPr lang="en" sz="1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Each addressable module consists of a Raspberry Pi Zero W and an LED driver circuit controlling between 24-50 RGB LEDs</a:t>
            </a:r>
            <a:endParaRPr sz="1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Quicksand"/>
              <a:buChar char="○"/>
            </a:pPr>
            <a:r>
              <a:rPr lang="en" sz="1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Number of LEDs is dependent on application - density of storage for lending system items</a:t>
            </a:r>
            <a:endParaRPr sz="1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Quicksand"/>
              <a:buChar char="●"/>
            </a:pPr>
            <a:r>
              <a:rPr lang="en" sz="1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Each Raspberry Pi communicates with the master server controlling the Pi network</a:t>
            </a:r>
            <a:endParaRPr sz="1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Quicksand"/>
              <a:buChar char="○"/>
            </a:pPr>
            <a:r>
              <a:rPr lang="en" sz="1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Polls for updates to a range of LibCal identifiers</a:t>
            </a:r>
            <a:endParaRPr sz="1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Quicksand"/>
              <a:buChar char="○"/>
            </a:pPr>
            <a:r>
              <a:rPr lang="en" sz="1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Makes call to LED driver library to update an LED by index</a:t>
            </a:r>
            <a:endParaRPr sz="1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Quicksand"/>
              <a:buChar char="●"/>
            </a:pPr>
            <a:r>
              <a:rPr lang="en" sz="1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Many LEDs are driven through a series of daisy-chained shift registers</a:t>
            </a:r>
            <a:endParaRPr sz="1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Quicksand"/>
              <a:buChar char="○"/>
            </a:pPr>
            <a:r>
              <a:rPr lang="en" sz="1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Shift registers control transistors connecting power to RGB LEDs</a:t>
            </a:r>
            <a:endParaRPr sz="1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Quicksand"/>
              <a:buChar char="○"/>
            </a:pPr>
            <a:r>
              <a:rPr lang="en" sz="1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Controlled via 3 pins on a Raspberry Pi Zero</a:t>
            </a:r>
            <a:endParaRPr sz="1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icksand"/>
              <a:buChar char="○"/>
            </a:pPr>
            <a:r>
              <a:rPr lang="en" sz="1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Separate power for driving LEDs</a:t>
            </a:r>
            <a:endParaRPr sz="1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Quicksand"/>
              <a:buChar char="○"/>
            </a:pPr>
            <a:r>
              <a:rPr lang="en" sz="1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PWM control of LEDs is implemented via software driver to support a wider color range</a:t>
            </a:r>
            <a:endParaRPr sz="1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 b="0" l="0" r="21500" t="0"/>
          <a:stretch/>
        </p:blipFill>
        <p:spPr>
          <a:xfrm rot="-5400000">
            <a:off x="6293687" y="498000"/>
            <a:ext cx="1884126" cy="319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5683600" y="3036625"/>
            <a:ext cx="32418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Figure 4: Breadboard testing of driving circuit for rack-mounted LEDs</a:t>
            </a:r>
            <a:endParaRPr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19" name="Google Shape;119;p19" title="Aaron_HardwareArchitectureVoiceover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6325" y="42665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302150" y="289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Bagged Device Solution</a:t>
            </a: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: Original Design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9336" y="937950"/>
            <a:ext cx="2363451" cy="382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2514" y="949475"/>
            <a:ext cx="1293962" cy="3822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900" y="937950"/>
            <a:ext cx="2337889" cy="38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1754900" y="2769500"/>
            <a:ext cx="56151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0"/>
          <p:cNvSpPr txBox="1"/>
          <p:nvPr/>
        </p:nvSpPr>
        <p:spPr>
          <a:xfrm>
            <a:off x="2055638" y="4771875"/>
            <a:ext cx="34215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Figure 5: Different views of case</a:t>
            </a:r>
            <a:endParaRPr i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31" name="Google Shape;131;p20" title="Slide6-10_John number1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65188" y="4721275"/>
            <a:ext cx="269825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265500" y="4448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Issues with first design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7" name="Google Shape;137;p21"/>
          <p:cNvSpPr txBox="1"/>
          <p:nvPr>
            <p:ph idx="1" type="subTitle"/>
          </p:nvPr>
        </p:nvSpPr>
        <p:spPr>
          <a:xfrm>
            <a:off x="265500" y="2227225"/>
            <a:ext cx="4045200" cy="21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</a:pPr>
            <a:r>
              <a:rPr lang="en"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The labeling would not be able to fit.</a:t>
            </a:r>
            <a:endParaRPr sz="1800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</a:pPr>
            <a:r>
              <a:rPr lang="en"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The orientation, and attachment of the case.</a:t>
            </a:r>
            <a:endParaRPr sz="1800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2438" y="0"/>
            <a:ext cx="314591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 title="Slide6-10_John number2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31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